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4D6C08-4AEC-BCC7-2A88-0DCB663CCD38}" name="大仲 真由美 (健保)" initials="大仲" userId="S::z91502@swn.shinko-elec.co.jp::6b6bf082-eeb2-4598-8da8-8e20ccd5928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98" d="100"/>
          <a:sy n="98" d="100"/>
        </p:scale>
        <p:origin x="72" y="-1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981895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29575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183680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22317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754806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93232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2939156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824040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156965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914256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2025/10/1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3399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13F2AC6-1808-4EC8-80AB-AC5086C9D7BA}" type="datetimeFigureOut">
              <a:rPr kumimoji="1" lang="ja-JP" altLang="en-US" smtClean="0"/>
              <a:t>2025/10/1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396417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f.msgs.jp/n/form/taq/sFaVSBQBGVyPtXtBaTK7X" TargetMode="External"/><Relationship Id="rId1" Type="http://schemas.openxmlformats.org/officeDocument/2006/relationships/slideLayout" Target="../slideLayouts/slideLayout1.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873863" y="357905"/>
            <a:ext cx="2727828" cy="423193"/>
          </a:xfrm>
          <a:prstGeom prst="rect">
            <a:avLst/>
          </a:prstGeom>
          <a:noFill/>
        </p:spPr>
        <p:txBody>
          <a:bodyPr wrap="square" rtlCol="0">
            <a:spAutoFit/>
          </a:bodyPr>
          <a:lstStyle/>
          <a:p>
            <a:pPr algn="r"/>
            <a:r>
              <a:rPr lang="ja-JP" altLang="ja-JP" sz="1050" b="1" dirty="0">
                <a:latin typeface="HG丸ｺﾞｼｯｸM-PRO" panose="020F0600000000000000" pitchFamily="50" charset="-128"/>
                <a:ea typeface="HG丸ｺﾞｼｯｸM-PRO" panose="020F0600000000000000" pitchFamily="50" charset="-128"/>
              </a:rPr>
              <a:t>令和</a:t>
            </a:r>
            <a:r>
              <a:rPr lang="en-US" altLang="ja-JP" sz="1050" b="1" dirty="0">
                <a:latin typeface="HG丸ｺﾞｼｯｸM-PRO" panose="020F0600000000000000" pitchFamily="50" charset="-128"/>
                <a:ea typeface="HG丸ｺﾞｼｯｸM-PRO" panose="020F0600000000000000" pitchFamily="50" charset="-128"/>
              </a:rPr>
              <a:t>7</a:t>
            </a:r>
            <a:r>
              <a:rPr lang="ja-JP" altLang="ja-JP" sz="1050" b="1" dirty="0">
                <a:latin typeface="HG丸ｺﾞｼｯｸM-PRO" panose="020F0600000000000000" pitchFamily="50" charset="-128"/>
                <a:ea typeface="HG丸ｺﾞｼｯｸM-PRO" panose="020F0600000000000000" pitchFamily="50" charset="-128"/>
              </a:rPr>
              <a:t>年</a:t>
            </a:r>
            <a:r>
              <a:rPr lang="en-US" altLang="ja-JP" sz="1050" b="1" dirty="0">
                <a:latin typeface="HG丸ｺﾞｼｯｸM-PRO" panose="020F0600000000000000" pitchFamily="50" charset="-128"/>
                <a:ea typeface="HG丸ｺﾞｼｯｸM-PRO" panose="020F0600000000000000" pitchFamily="50" charset="-128"/>
              </a:rPr>
              <a:t>10</a:t>
            </a:r>
            <a:r>
              <a:rPr lang="ja-JP" altLang="ja-JP" sz="1050" b="1" dirty="0">
                <a:latin typeface="HG丸ｺﾞｼｯｸM-PRO" panose="020F0600000000000000" pitchFamily="50" charset="-128"/>
                <a:ea typeface="HG丸ｺﾞｼｯｸM-PRO" panose="020F0600000000000000" pitchFamily="50" charset="-128"/>
              </a:rPr>
              <a:t>月</a:t>
            </a:r>
          </a:p>
          <a:p>
            <a:pPr algn="r"/>
            <a:r>
              <a:rPr lang="ja-JP" altLang="ja-JP" sz="1100" b="1" dirty="0">
                <a:latin typeface="HG丸ｺﾞｼｯｸM-PRO" panose="020F0600000000000000" pitchFamily="50" charset="-128"/>
                <a:ea typeface="HG丸ｺﾞｼｯｸM-PRO" panose="020F0600000000000000" pitchFamily="50" charset="-128"/>
              </a:rPr>
              <a:t>シンフォニアテクノロジー健康保険組合</a:t>
            </a:r>
          </a:p>
        </p:txBody>
      </p:sp>
      <p:sp>
        <p:nvSpPr>
          <p:cNvPr id="5" name="テキスト ボックス 4"/>
          <p:cNvSpPr txBox="1"/>
          <p:nvPr/>
        </p:nvSpPr>
        <p:spPr>
          <a:xfrm>
            <a:off x="1610435" y="835361"/>
            <a:ext cx="3294345" cy="461665"/>
          </a:xfrm>
          <a:prstGeom prst="rect">
            <a:avLst/>
          </a:prstGeom>
          <a:noFill/>
        </p:spPr>
        <p:txBody>
          <a:bodyPr wrap="square" rtlCol="0">
            <a:spAutoFit/>
          </a:bodyPr>
          <a:lstStyle/>
          <a:p>
            <a:pPr algn="ctr"/>
            <a:r>
              <a:rPr lang="ja-JP" altLang="ja-JP"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郵送がん検診</a:t>
            </a:r>
            <a:r>
              <a:rPr lang="ja-JP" altLang="en-US"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の</a:t>
            </a:r>
            <a:r>
              <a:rPr lang="ja-JP" altLang="ja-JP"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ご案内</a:t>
            </a:r>
            <a:endParaRPr kumimoji="1" lang="ja-JP" altLang="en-US" sz="2400" b="1" dirty="0">
              <a:ln w="10160">
                <a:solidFill>
                  <a:schemeClr val="tx1"/>
                </a:solidFill>
                <a:prstDash val="solid"/>
              </a:ln>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256310" y="1259257"/>
            <a:ext cx="6345381" cy="615553"/>
          </a:xfrm>
          <a:prstGeom prst="rect">
            <a:avLst/>
          </a:prstGeom>
          <a:noFill/>
        </p:spPr>
        <p:txBody>
          <a:bodyPr wrap="square" rtlCol="0">
            <a:spAutoFit/>
          </a:bodyPr>
          <a:lstStyle/>
          <a:p>
            <a:r>
              <a:rPr lang="ja-JP" altLang="en-US" sz="1200" b="1" dirty="0"/>
              <a:t>　</a:t>
            </a:r>
            <a:r>
              <a:rPr lang="ja-JP" altLang="ja-JP" sz="1100" b="1" dirty="0">
                <a:latin typeface="HG丸ｺﾞｼｯｸM-PRO" panose="020F0600000000000000" pitchFamily="50" charset="-128"/>
                <a:ea typeface="HG丸ｺﾞｼｯｸM-PRO" panose="020F0600000000000000" pitchFamily="50" charset="-128"/>
              </a:rPr>
              <a:t>当健康保険組合では「がん疾患」等の早期発見</a:t>
            </a:r>
            <a:r>
              <a:rPr lang="ja-JP" altLang="ja-JP" sz="1100" dirty="0">
                <a:latin typeface="HG丸ｺﾞｼｯｸM-PRO" panose="020F0600000000000000" pitchFamily="50" charset="-128"/>
                <a:ea typeface="HG丸ｺﾞｼｯｸM-PRO" panose="020F0600000000000000" pitchFamily="50" charset="-128"/>
              </a:rPr>
              <a:t>のため、郵送による検診を下記の通り実施します。検診機関まで出向く必要はありません。健康管理の第一歩として、ご自分の都合のよい時間に手軽に受診できる郵送検診をこの機会にご利用ください。</a:t>
            </a:r>
            <a:endParaRPr kumimoji="1" lang="ja-JP" altLang="en-US" sz="1100" dirty="0">
              <a:latin typeface="HG丸ｺﾞｼｯｸM-PRO" panose="020F0600000000000000" pitchFamily="50" charset="-128"/>
              <a:ea typeface="HG丸ｺﾞｼｯｸM-PRO" panose="020F0600000000000000" pitchFamily="50" charset="-128"/>
            </a:endParaRPr>
          </a:p>
        </p:txBody>
      </p:sp>
      <p:sp>
        <p:nvSpPr>
          <p:cNvPr id="2" name="テキスト ボックス 1"/>
          <p:cNvSpPr txBox="1"/>
          <p:nvPr/>
        </p:nvSpPr>
        <p:spPr>
          <a:xfrm>
            <a:off x="353373" y="2055057"/>
            <a:ext cx="1319212" cy="335461"/>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1.</a:t>
            </a:r>
            <a:r>
              <a:rPr kumimoji="1" lang="ja-JP" altLang="en-US" sz="1200" b="1" dirty="0">
                <a:latin typeface="HG丸ｺﾞｼｯｸM-PRO" panose="020F0600000000000000" pitchFamily="50" charset="-128"/>
                <a:ea typeface="HG丸ｺﾞｼｯｸM-PRO" panose="020F0600000000000000" pitchFamily="50" charset="-128"/>
              </a:rPr>
              <a:t> 検 査 項 目</a:t>
            </a:r>
            <a:r>
              <a:rPr kumimoji="1" lang="ja-JP" altLang="en-US" sz="1600" b="1" dirty="0">
                <a:solidFill>
                  <a:srgbClr val="FF0000"/>
                </a:solidFill>
                <a:latin typeface="HG丸ｺﾞｼｯｸM-PRO" panose="020F0600000000000000" pitchFamily="50" charset="-128"/>
                <a:ea typeface="HG丸ｺﾞｼｯｸM-PRO" panose="020F0600000000000000" pitchFamily="50" charset="-128"/>
              </a:rPr>
              <a:t>　</a:t>
            </a:r>
          </a:p>
        </p:txBody>
      </p:sp>
      <p:grpSp>
        <p:nvGrpSpPr>
          <p:cNvPr id="10" name="グループ化 9"/>
          <p:cNvGrpSpPr/>
          <p:nvPr/>
        </p:nvGrpSpPr>
        <p:grpSpPr>
          <a:xfrm>
            <a:off x="385762" y="1891897"/>
            <a:ext cx="6162675" cy="276997"/>
            <a:chOff x="96160" y="2116077"/>
            <a:chExt cx="6717590" cy="307777"/>
          </a:xfrm>
        </p:grpSpPr>
        <p:sp>
          <p:nvSpPr>
            <p:cNvPr id="7" name="テキスト ボックス 6"/>
            <p:cNvSpPr txBox="1"/>
            <p:nvPr/>
          </p:nvSpPr>
          <p:spPr>
            <a:xfrm>
              <a:off x="221671" y="2116077"/>
              <a:ext cx="6414655" cy="307777"/>
            </a:xfrm>
            <a:prstGeom prst="rect">
              <a:avLst/>
            </a:prstGeom>
            <a:noFill/>
          </p:spPr>
          <p:txBody>
            <a:bodyPr wrap="square" rtlCol="0">
              <a:spAutoFit/>
            </a:bodyPr>
            <a:lstStyle/>
            <a:p>
              <a:pPr algn="ctr"/>
              <a:r>
                <a:rPr lang="ja-JP" altLang="ja-JP" sz="1400" dirty="0"/>
                <a:t>　記</a:t>
              </a:r>
              <a:r>
                <a:rPr lang="ja-JP" altLang="en-US" sz="1400" dirty="0"/>
                <a:t>　</a:t>
              </a:r>
              <a:endParaRPr lang="ja-JP" altLang="ja-JP" sz="1400" dirty="0"/>
            </a:p>
          </p:txBody>
        </p:sp>
        <p:cxnSp>
          <p:nvCxnSpPr>
            <p:cNvPr id="8" name="直線コネクタ 7"/>
            <p:cNvCxnSpPr/>
            <p:nvPr/>
          </p:nvCxnSpPr>
          <p:spPr>
            <a:xfrm>
              <a:off x="96160" y="2269965"/>
              <a:ext cx="3160608" cy="1"/>
            </a:xfrm>
            <a:prstGeom prst="line">
              <a:avLst/>
            </a:prstGeom>
          </p:spPr>
          <p:style>
            <a:lnRef idx="1">
              <a:schemeClr val="dk1"/>
            </a:lnRef>
            <a:fillRef idx="0">
              <a:schemeClr val="dk1"/>
            </a:fillRef>
            <a:effectRef idx="0">
              <a:schemeClr val="dk1"/>
            </a:effectRef>
            <a:fontRef idx="minor">
              <a:schemeClr val="tx1"/>
            </a:fontRef>
          </p:style>
        </p:cxnSp>
        <p:cxnSp>
          <p:nvCxnSpPr>
            <p:cNvPr id="9" name="直線コネクタ 8"/>
            <p:cNvCxnSpPr/>
            <p:nvPr/>
          </p:nvCxnSpPr>
          <p:spPr>
            <a:xfrm>
              <a:off x="3726492" y="2269965"/>
              <a:ext cx="3087258" cy="0"/>
            </a:xfrm>
            <a:prstGeom prst="line">
              <a:avLst/>
            </a:prstGeom>
          </p:spPr>
          <p:style>
            <a:lnRef idx="1">
              <a:schemeClr val="dk1"/>
            </a:lnRef>
            <a:fillRef idx="0">
              <a:schemeClr val="dk1"/>
            </a:fillRef>
            <a:effectRef idx="0">
              <a:schemeClr val="dk1"/>
            </a:effectRef>
            <a:fontRef idx="minor">
              <a:schemeClr val="tx1"/>
            </a:fontRef>
          </p:style>
        </p:cxnSp>
      </p:grpSp>
      <p:grpSp>
        <p:nvGrpSpPr>
          <p:cNvPr id="13" name="グループ化 12"/>
          <p:cNvGrpSpPr/>
          <p:nvPr/>
        </p:nvGrpSpPr>
        <p:grpSpPr>
          <a:xfrm>
            <a:off x="385762" y="207264"/>
            <a:ext cx="1369374" cy="890618"/>
            <a:chOff x="486618" y="585073"/>
            <a:chExt cx="1369374" cy="504399"/>
          </a:xfrm>
        </p:grpSpPr>
        <p:sp>
          <p:nvSpPr>
            <p:cNvPr id="11" name="円形吹き出し 10"/>
            <p:cNvSpPr/>
            <p:nvPr/>
          </p:nvSpPr>
          <p:spPr>
            <a:xfrm>
              <a:off x="486618" y="585073"/>
              <a:ext cx="1313108" cy="430206"/>
            </a:xfrm>
            <a:prstGeom prst="wedgeEllipseCallout">
              <a:avLst>
                <a:gd name="adj1" fmla="val 46011"/>
                <a:gd name="adj2" fmla="val 6386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2" name="テキスト ボックス 11"/>
            <p:cNvSpPr txBox="1"/>
            <p:nvPr/>
          </p:nvSpPr>
          <p:spPr>
            <a:xfrm>
              <a:off x="486618" y="658585"/>
              <a:ext cx="1369374" cy="430887"/>
            </a:xfrm>
            <a:prstGeom prst="rect">
              <a:avLst/>
            </a:prstGeom>
            <a:noFill/>
          </p:spPr>
          <p:txBody>
            <a:bodyPr wrap="square" rtlCol="0">
              <a:spAutoFit/>
            </a:bodyPr>
            <a:lstStyle/>
            <a:p>
              <a:pPr algn="ctr"/>
              <a:r>
                <a:rPr kumimoji="1" lang="ja-JP" altLang="en-US" sz="1100" b="1" dirty="0">
                  <a:latin typeface="HG丸ｺﾞｼｯｸM-PRO" panose="020F0600000000000000" pitchFamily="50" charset="-128"/>
                  <a:ea typeface="HG丸ｺﾞｼｯｸM-PRO" panose="020F0600000000000000" pitchFamily="50" charset="-128"/>
                </a:rPr>
                <a:t>年に</a:t>
              </a:r>
              <a:r>
                <a:rPr kumimoji="1" lang="en-US" altLang="ja-JP" sz="1100" b="1" dirty="0">
                  <a:latin typeface="HG丸ｺﾞｼｯｸM-PRO" panose="020F0600000000000000" pitchFamily="50" charset="-128"/>
                  <a:ea typeface="HG丸ｺﾞｼｯｸM-PRO" panose="020F0600000000000000" pitchFamily="50" charset="-128"/>
                </a:rPr>
                <a:t>1</a:t>
              </a:r>
              <a:r>
                <a:rPr kumimoji="1" lang="ja-JP" altLang="en-US" sz="1100" b="1" dirty="0">
                  <a:latin typeface="HG丸ｺﾞｼｯｸM-PRO" panose="020F0600000000000000" pitchFamily="50" charset="-128"/>
                  <a:ea typeface="HG丸ｺﾞｼｯｸM-PRO" panose="020F0600000000000000" pitchFamily="50" charset="-128"/>
                </a:rPr>
                <a:t>度は</a:t>
              </a:r>
              <a:endParaRPr kumimoji="1" lang="en-US" altLang="ja-JP" sz="1100" b="1" dirty="0">
                <a:latin typeface="HG丸ｺﾞｼｯｸM-PRO" panose="020F0600000000000000" pitchFamily="50" charset="-128"/>
                <a:ea typeface="HG丸ｺﾞｼｯｸM-PRO" panose="020F0600000000000000" pitchFamily="50" charset="-128"/>
              </a:endParaRPr>
            </a:p>
            <a:p>
              <a:pPr algn="ctr"/>
              <a:r>
                <a:rPr kumimoji="1" lang="ja-JP" altLang="en-US" sz="1100" b="1" dirty="0">
                  <a:latin typeface="HG丸ｺﾞｼｯｸM-PRO" panose="020F0600000000000000" pitchFamily="50" charset="-128"/>
                  <a:ea typeface="HG丸ｺﾞｼｯｸM-PRO" panose="020F0600000000000000" pitchFamily="50" charset="-128"/>
                </a:rPr>
                <a:t>受けましょう！</a:t>
              </a:r>
            </a:p>
          </p:txBody>
        </p:sp>
      </p:grpSp>
      <p:sp>
        <p:nvSpPr>
          <p:cNvPr id="14" name="テキスト ボックス 13"/>
          <p:cNvSpPr txBox="1"/>
          <p:nvPr/>
        </p:nvSpPr>
        <p:spPr>
          <a:xfrm>
            <a:off x="1981504" y="585073"/>
            <a:ext cx="1037463" cy="307777"/>
          </a:xfrm>
          <a:prstGeom prst="rect">
            <a:avLst/>
          </a:prstGeom>
          <a:noFill/>
        </p:spPr>
        <p:txBody>
          <a:bodyPr wrap="none" rtlCol="0">
            <a:spAutoFit/>
          </a:bodyPr>
          <a:lstStyle/>
          <a:p>
            <a:r>
              <a:rPr kumimoji="1" lang="ja-JP" altLang="en-US" sz="1400" b="1" dirty="0">
                <a:latin typeface="HG丸ｺﾞｼｯｸM-PRO" panose="020F0600000000000000" pitchFamily="50" charset="-128"/>
                <a:ea typeface="HG丸ｺﾞｼｯｸM-PRO" panose="020F0600000000000000" pitchFamily="50" charset="-128"/>
              </a:rPr>
              <a:t>令和</a:t>
            </a:r>
            <a:r>
              <a:rPr kumimoji="1" lang="en-US" altLang="ja-JP" sz="1400" b="1" dirty="0">
                <a:latin typeface="HG丸ｺﾞｼｯｸM-PRO" panose="020F0600000000000000" pitchFamily="50" charset="-128"/>
                <a:ea typeface="HG丸ｺﾞｼｯｸM-PRO" panose="020F0600000000000000" pitchFamily="50" charset="-128"/>
              </a:rPr>
              <a:t>7</a:t>
            </a:r>
            <a:r>
              <a:rPr kumimoji="1" lang="ja-JP" altLang="en-US" sz="1400" b="1" dirty="0">
                <a:latin typeface="HG丸ｺﾞｼｯｸM-PRO" panose="020F0600000000000000" pitchFamily="50" charset="-128"/>
                <a:ea typeface="HG丸ｺﾞｼｯｸM-PRO" panose="020F0600000000000000" pitchFamily="50" charset="-128"/>
              </a:rPr>
              <a:t>年度</a:t>
            </a:r>
          </a:p>
        </p:txBody>
      </p:sp>
      <p:graphicFrame>
        <p:nvGraphicFramePr>
          <p:cNvPr id="20" name="表 19"/>
          <p:cNvGraphicFramePr>
            <a:graphicFrameLocks noGrp="1"/>
          </p:cNvGraphicFramePr>
          <p:nvPr>
            <p:extLst>
              <p:ext uri="{D42A27DB-BD31-4B8C-83A1-F6EECF244321}">
                <p14:modId xmlns:p14="http://schemas.microsoft.com/office/powerpoint/2010/main" val="719716368"/>
              </p:ext>
            </p:extLst>
          </p:nvPr>
        </p:nvGraphicFramePr>
        <p:xfrm>
          <a:off x="479852" y="2363576"/>
          <a:ext cx="5884764" cy="1011232"/>
        </p:xfrm>
        <a:graphic>
          <a:graphicData uri="http://schemas.openxmlformats.org/drawingml/2006/table">
            <a:tbl>
              <a:tblPr firstRow="1" bandRow="1">
                <a:tableStyleId>{5C22544A-7EE6-4342-B048-85BDC9FD1C3A}</a:tableStyleId>
              </a:tblPr>
              <a:tblGrid>
                <a:gridCol w="1471191">
                  <a:extLst>
                    <a:ext uri="{9D8B030D-6E8A-4147-A177-3AD203B41FA5}">
                      <a16:colId xmlns:a16="http://schemas.microsoft.com/office/drawing/2014/main" val="2571248869"/>
                    </a:ext>
                  </a:extLst>
                </a:gridCol>
                <a:gridCol w="1333079">
                  <a:extLst>
                    <a:ext uri="{9D8B030D-6E8A-4147-A177-3AD203B41FA5}">
                      <a16:colId xmlns:a16="http://schemas.microsoft.com/office/drawing/2014/main" val="2199603134"/>
                    </a:ext>
                  </a:extLst>
                </a:gridCol>
                <a:gridCol w="1512189">
                  <a:extLst>
                    <a:ext uri="{9D8B030D-6E8A-4147-A177-3AD203B41FA5}">
                      <a16:colId xmlns:a16="http://schemas.microsoft.com/office/drawing/2014/main" val="665855570"/>
                    </a:ext>
                  </a:extLst>
                </a:gridCol>
                <a:gridCol w="1568305">
                  <a:extLst>
                    <a:ext uri="{9D8B030D-6E8A-4147-A177-3AD203B41FA5}">
                      <a16:colId xmlns:a16="http://schemas.microsoft.com/office/drawing/2014/main" val="3047402023"/>
                    </a:ext>
                  </a:extLst>
                </a:gridCol>
              </a:tblGrid>
              <a:tr h="585340">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子宮頸がん検診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（細胞診）</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肺がん検診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（喀痰細胞診）</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大腸がん検診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（便潜血検査）</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前立腺がん検診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（血液検査</a:t>
                      </a:r>
                      <a:r>
                        <a:rPr kumimoji="1" lang="en-US" altLang="ja-JP" sz="1200" b="1"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241283"/>
                  </a:ext>
                </a:extLst>
              </a:tr>
              <a:tr h="425892">
                <a:tc>
                  <a:txBody>
                    <a:bodyPr/>
                    <a:lstStyle/>
                    <a:p>
                      <a:r>
                        <a:rPr kumimoji="1" lang="ja-JP" altLang="en-US" sz="900" b="0" dirty="0">
                          <a:solidFill>
                            <a:schemeClr val="tx1"/>
                          </a:solidFill>
                          <a:latin typeface="HG丸ｺﾞｼｯｸM-PRO" panose="020F0600000000000000" pitchFamily="50" charset="-128"/>
                          <a:ea typeface="HG丸ｺﾞｼｯｸM-PRO" panose="020F0600000000000000" pitchFamily="50" charset="-128"/>
                        </a:rPr>
                        <a:t>妊娠中の方は受診できません。</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3</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日分の痰をとります。</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2</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日分の便採取</a:t>
                      </a:r>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精度の高いトランスフェリンを同時測定</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血液中の</a:t>
                      </a:r>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PSA</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濃度を調べます。</a:t>
                      </a:r>
                      <a:r>
                        <a:rPr kumimoji="1" lang="ja-JP" altLang="en-US" sz="600" b="0" dirty="0">
                          <a:solidFill>
                            <a:schemeClr val="tx1"/>
                          </a:solidFill>
                          <a:latin typeface="HG丸ｺﾞｼｯｸM-PRO" panose="020F0600000000000000" pitchFamily="50" charset="-128"/>
                          <a:ea typeface="HG丸ｺﾞｼｯｸM-PRO" panose="020F0600000000000000" pitchFamily="50" charset="-128"/>
                        </a:rPr>
                        <a:t>*下の注意事項をお読みください。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6492783"/>
                  </a:ext>
                </a:extLst>
              </a:tr>
            </a:tbl>
          </a:graphicData>
        </a:graphic>
      </p:graphicFrame>
      <p:grpSp>
        <p:nvGrpSpPr>
          <p:cNvPr id="28" name="グループ化 27"/>
          <p:cNvGrpSpPr/>
          <p:nvPr/>
        </p:nvGrpSpPr>
        <p:grpSpPr>
          <a:xfrm>
            <a:off x="504476" y="3411798"/>
            <a:ext cx="5860953" cy="598205"/>
            <a:chOff x="498523" y="3408397"/>
            <a:chExt cx="5860953" cy="598205"/>
          </a:xfrm>
        </p:grpSpPr>
        <p:sp>
          <p:nvSpPr>
            <p:cNvPr id="21" name="テキスト ボックス 20"/>
            <p:cNvSpPr txBox="1"/>
            <p:nvPr/>
          </p:nvSpPr>
          <p:spPr>
            <a:xfrm>
              <a:off x="498523" y="3544937"/>
              <a:ext cx="5860953" cy="461665"/>
            </a:xfrm>
            <a:prstGeom prst="rect">
              <a:avLst/>
            </a:prstGeom>
            <a:noFill/>
          </p:spPr>
          <p:txBody>
            <a:bodyPr wrap="square" rtlCol="0">
              <a:spAutoFit/>
            </a:bodyPr>
            <a:lstStyle/>
            <a:p>
              <a:r>
                <a:rPr kumimoji="1" lang="ja-JP" altLang="en-US" sz="600" dirty="0"/>
                <a:t>・血液は専用の器具を使って指先から採取します。</a:t>
              </a:r>
            </a:p>
            <a:p>
              <a:r>
                <a:rPr kumimoji="1" lang="ja-JP" altLang="en-US" sz="600" dirty="0"/>
                <a:t>・特定の疾患の治療中で、薬剤（ヘパリン、ワーファリン、ウロキナーゼ等）を服用し、止血機能が低下している方は血液検査の申込みができません。</a:t>
              </a:r>
            </a:p>
            <a:p>
              <a:r>
                <a:rPr kumimoji="1" lang="ja-JP" altLang="en-US" sz="600" dirty="0"/>
                <a:t>次の方は正確な検査結果が出ないことがあります。</a:t>
              </a:r>
            </a:p>
            <a:p>
              <a:r>
                <a:rPr kumimoji="1" lang="ja-JP" altLang="en-US" sz="600" dirty="0"/>
                <a:t>①前立腺や泌尿器関連の疾患で治療中の方。②特定薬物（抗男性ホルモン剤等）使用中の方。③長年寝たきりになっている方。</a:t>
              </a:r>
            </a:p>
          </p:txBody>
        </p:sp>
        <p:grpSp>
          <p:nvGrpSpPr>
            <p:cNvPr id="25" name="グループ化 24"/>
            <p:cNvGrpSpPr/>
            <p:nvPr/>
          </p:nvGrpSpPr>
          <p:grpSpPr>
            <a:xfrm>
              <a:off x="498523" y="3408397"/>
              <a:ext cx="1657350" cy="184666"/>
              <a:chOff x="1131093" y="4274907"/>
              <a:chExt cx="1657350" cy="184666"/>
            </a:xfrm>
          </p:grpSpPr>
          <p:sp>
            <p:nvSpPr>
              <p:cNvPr id="23" name="テキスト ボックス 22"/>
              <p:cNvSpPr txBox="1"/>
              <p:nvPr/>
            </p:nvSpPr>
            <p:spPr>
              <a:xfrm>
                <a:off x="1131093" y="4274907"/>
                <a:ext cx="1657350" cy="184666"/>
              </a:xfrm>
              <a:prstGeom prst="rect">
                <a:avLst/>
              </a:prstGeom>
              <a:noFill/>
            </p:spPr>
            <p:txBody>
              <a:bodyPr wrap="square" rtlCol="0">
                <a:spAutoFit/>
              </a:bodyPr>
              <a:lstStyle/>
              <a:p>
                <a:pPr algn="ctr"/>
                <a:r>
                  <a:rPr kumimoji="1" lang="en-US" altLang="ja-JP" sz="600" dirty="0"/>
                  <a:t>※</a:t>
                </a:r>
                <a:r>
                  <a:rPr kumimoji="1" lang="ja-JP" altLang="en-US" sz="600" dirty="0"/>
                  <a:t>血液検査（前立腺がん検診）の注意事項</a:t>
                </a:r>
              </a:p>
            </p:txBody>
          </p:sp>
          <p:sp>
            <p:nvSpPr>
              <p:cNvPr id="24" name="正方形/長方形 23"/>
              <p:cNvSpPr/>
              <p:nvPr/>
            </p:nvSpPr>
            <p:spPr>
              <a:xfrm>
                <a:off x="1190624" y="4315455"/>
                <a:ext cx="1514475" cy="1137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9" name="テキスト ボックス 28"/>
          <p:cNvSpPr txBox="1"/>
          <p:nvPr/>
        </p:nvSpPr>
        <p:spPr>
          <a:xfrm>
            <a:off x="539919" y="3968351"/>
            <a:ext cx="5593135" cy="230832"/>
          </a:xfrm>
          <a:prstGeom prst="rect">
            <a:avLst/>
          </a:prstGeom>
          <a:noFill/>
        </p:spPr>
        <p:txBody>
          <a:bodyPr wrap="square" rtlCol="0">
            <a:spAutoFit/>
          </a:bodyPr>
          <a:lstStyle/>
          <a:p>
            <a:r>
              <a:rPr kumimoji="1" lang="en-US" altLang="ja-JP" sz="900" dirty="0">
                <a:latin typeface="HGPｺﾞｼｯｸE" panose="020B0900000000000000" pitchFamily="50" charset="-128"/>
                <a:ea typeface="HGPｺﾞｼｯｸE" panose="020B0900000000000000" pitchFamily="50" charset="-128"/>
              </a:rPr>
              <a:t>※</a:t>
            </a:r>
            <a:r>
              <a:rPr kumimoji="1" lang="ja-JP" altLang="en-US" sz="900" dirty="0">
                <a:latin typeface="HGPｺﾞｼｯｸE" panose="020B0900000000000000" pitchFamily="50" charset="-128"/>
                <a:ea typeface="HGPｺﾞｼｯｸE" panose="020B0900000000000000" pitchFamily="50" charset="-128"/>
              </a:rPr>
              <a:t>受診される方の個人情報は、当健康保険組合の疾病予防事業に活用させていただきますので、ご承知ください。</a:t>
            </a:r>
          </a:p>
        </p:txBody>
      </p:sp>
      <p:grpSp>
        <p:nvGrpSpPr>
          <p:cNvPr id="47" name="グループ化 46"/>
          <p:cNvGrpSpPr/>
          <p:nvPr/>
        </p:nvGrpSpPr>
        <p:grpSpPr>
          <a:xfrm>
            <a:off x="377486" y="7030458"/>
            <a:ext cx="6092440" cy="600164"/>
            <a:chOff x="377486" y="7030458"/>
            <a:chExt cx="6092440" cy="600164"/>
          </a:xfrm>
        </p:grpSpPr>
        <p:sp>
          <p:nvSpPr>
            <p:cNvPr id="26" name="テキスト ボックス 25"/>
            <p:cNvSpPr txBox="1"/>
            <p:nvPr/>
          </p:nvSpPr>
          <p:spPr>
            <a:xfrm>
              <a:off x="1554160" y="7030458"/>
              <a:ext cx="4915766" cy="600164"/>
            </a:xfrm>
            <a:prstGeom prst="rect">
              <a:avLst/>
            </a:prstGeom>
            <a:noFill/>
          </p:spPr>
          <p:txBody>
            <a:bodyPr wrap="square" rtlCol="0">
              <a:spAutoFit/>
            </a:bodyPr>
            <a:lstStyle/>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★器具を受け取られた方は、必ず受診してください。</a:t>
              </a:r>
            </a:p>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★過去</a:t>
              </a:r>
              <a:r>
                <a:rPr kumimoji="1" lang="en-US" altLang="ja-JP" sz="1100" b="1" dirty="0">
                  <a:solidFill>
                    <a:srgbClr val="FF0000"/>
                  </a:solidFill>
                  <a:latin typeface="HG丸ｺﾞｼｯｸM-PRO" panose="020F0600000000000000" pitchFamily="50" charset="-128"/>
                  <a:ea typeface="HG丸ｺﾞｼｯｸM-PRO" panose="020F0600000000000000" pitchFamily="50" charset="-128"/>
                </a:rPr>
                <a:t>2</a:t>
              </a:r>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年続けて申込みされ受診されなかった方は、検診の対象外とさせて　　</a:t>
              </a:r>
              <a:endParaRPr kumimoji="1" lang="en-US" altLang="ja-JP" sz="11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　頂きますのでご承知おきください。</a:t>
              </a:r>
            </a:p>
          </p:txBody>
        </p:sp>
        <p:sp>
          <p:nvSpPr>
            <p:cNvPr id="35" name="テキスト ボックス 34"/>
            <p:cNvSpPr txBox="1"/>
            <p:nvPr/>
          </p:nvSpPr>
          <p:spPr>
            <a:xfrm>
              <a:off x="377486" y="7044216"/>
              <a:ext cx="1326060" cy="246221"/>
            </a:xfrm>
            <a:prstGeom prst="rect">
              <a:avLst/>
            </a:prstGeom>
            <a:noFill/>
          </p:spPr>
          <p:txBody>
            <a:bodyPr wrap="square" rtlCol="0">
              <a:spAutoFit/>
            </a:bodyPr>
            <a:lstStyle/>
            <a:p>
              <a:r>
                <a:rPr kumimoji="1" lang="ja-JP" altLang="en-US" sz="1000" b="1" dirty="0">
                  <a:latin typeface="HG丸ｺﾞｼｯｸM-PRO" panose="020F0600000000000000" pitchFamily="50" charset="-128"/>
                  <a:ea typeface="HG丸ｺﾞｼｯｸM-PRO" panose="020F0600000000000000" pitchFamily="50" charset="-128"/>
                </a:rPr>
                <a:t>■ご注意ください</a:t>
              </a:r>
              <a:r>
                <a:rPr kumimoji="1" lang="en-US" altLang="ja-JP" sz="1000" b="1" dirty="0">
                  <a:latin typeface="HG丸ｺﾞｼｯｸM-PRO" panose="020F0600000000000000" pitchFamily="50" charset="-128"/>
                  <a:ea typeface="HG丸ｺﾞｼｯｸM-PRO" panose="020F0600000000000000" pitchFamily="50" charset="-128"/>
                </a:rPr>
                <a:t>!</a:t>
              </a:r>
              <a:endParaRPr kumimoji="1" lang="ja-JP" altLang="en-US" sz="1000" b="1" dirty="0">
                <a:latin typeface="HG丸ｺﾞｼｯｸM-PRO" panose="020F0600000000000000" pitchFamily="50" charset="-128"/>
                <a:ea typeface="HG丸ｺﾞｼｯｸM-PRO" panose="020F0600000000000000" pitchFamily="50" charset="-128"/>
              </a:endParaRPr>
            </a:p>
          </p:txBody>
        </p:sp>
      </p:grpSp>
      <p:grpSp>
        <p:nvGrpSpPr>
          <p:cNvPr id="18" name="グループ化 17"/>
          <p:cNvGrpSpPr/>
          <p:nvPr/>
        </p:nvGrpSpPr>
        <p:grpSpPr>
          <a:xfrm>
            <a:off x="360250" y="4180935"/>
            <a:ext cx="4627915" cy="400110"/>
            <a:chOff x="360250" y="4261645"/>
            <a:chExt cx="4627915" cy="400110"/>
          </a:xfrm>
        </p:grpSpPr>
        <p:sp>
          <p:nvSpPr>
            <p:cNvPr id="27" name="テキスト ボックス 26"/>
            <p:cNvSpPr txBox="1"/>
            <p:nvPr/>
          </p:nvSpPr>
          <p:spPr>
            <a:xfrm>
              <a:off x="360250" y="4267851"/>
              <a:ext cx="115456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2.</a:t>
              </a:r>
              <a:r>
                <a:rPr kumimoji="1" lang="ja-JP" altLang="en-US" sz="1200" b="1" dirty="0">
                  <a:latin typeface="HG丸ｺﾞｼｯｸM-PRO" panose="020F0600000000000000" pitchFamily="50" charset="-128"/>
                  <a:ea typeface="HG丸ｺﾞｼｯｸM-PRO" panose="020F0600000000000000" pitchFamily="50" charset="-128"/>
                </a:rPr>
                <a:t> 対　象　者</a:t>
              </a:r>
            </a:p>
          </p:txBody>
        </p:sp>
        <p:sp>
          <p:nvSpPr>
            <p:cNvPr id="37" name="テキスト ボックス 36"/>
            <p:cNvSpPr txBox="1"/>
            <p:nvPr/>
          </p:nvSpPr>
          <p:spPr>
            <a:xfrm>
              <a:off x="1574445" y="4261645"/>
              <a:ext cx="3413720" cy="400110"/>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被保険者・被扶養者</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令和</a:t>
              </a:r>
              <a:r>
                <a:rPr kumimoji="1" lang="en-US" altLang="ja-JP" sz="1000" dirty="0">
                  <a:latin typeface="HG丸ｺﾞｼｯｸM-PRO" panose="020F0600000000000000" pitchFamily="50" charset="-128"/>
                  <a:ea typeface="HG丸ｺﾞｼｯｸM-PRO" panose="020F0600000000000000" pitchFamily="50" charset="-128"/>
                </a:rPr>
                <a:t>7</a:t>
              </a:r>
              <a:r>
                <a:rPr kumimoji="1" lang="ja-JP" altLang="en-US" sz="1000" dirty="0">
                  <a:latin typeface="HG丸ｺﾞｼｯｸM-PRO" panose="020F0600000000000000" pitchFamily="50" charset="-128"/>
                  <a:ea typeface="HG丸ｺﾞｼｯｸM-PRO" panose="020F0600000000000000" pitchFamily="50" charset="-128"/>
                </a:rPr>
                <a:t>年</a:t>
              </a:r>
              <a:r>
                <a:rPr kumimoji="1" lang="en-US" altLang="ja-JP" sz="1000" dirty="0">
                  <a:latin typeface="HG丸ｺﾞｼｯｸM-PRO" panose="020F0600000000000000" pitchFamily="50" charset="-128"/>
                  <a:ea typeface="HG丸ｺﾞｼｯｸM-PRO" panose="020F0600000000000000" pitchFamily="50" charset="-128"/>
                </a:rPr>
                <a:t>10</a:t>
              </a:r>
              <a:r>
                <a:rPr kumimoji="1" lang="ja-JP" altLang="en-US" sz="1000" dirty="0">
                  <a:latin typeface="HG丸ｺﾞｼｯｸM-PRO" panose="020F0600000000000000" pitchFamily="50" charset="-128"/>
                  <a:ea typeface="HG丸ｺﾞｼｯｸM-PRO" panose="020F0600000000000000" pitchFamily="50" charset="-128"/>
                </a:rPr>
                <a:t>月</a:t>
              </a:r>
              <a:r>
                <a:rPr kumimoji="1" lang="en-US" altLang="ja-JP" sz="1000" dirty="0">
                  <a:latin typeface="HG丸ｺﾞｼｯｸM-PRO" panose="020F0600000000000000" pitchFamily="50" charset="-128"/>
                  <a:ea typeface="HG丸ｺﾞｼｯｸM-PRO" panose="020F0600000000000000" pitchFamily="50" charset="-128"/>
                </a:rPr>
                <a:t>31</a:t>
              </a:r>
              <a:r>
                <a:rPr kumimoji="1" lang="ja-JP" altLang="en-US" sz="1000" dirty="0">
                  <a:latin typeface="HG丸ｺﾞｼｯｸM-PRO" panose="020F0600000000000000" pitchFamily="50" charset="-128"/>
                  <a:ea typeface="HG丸ｺﾞｼｯｸM-PRO" panose="020F0600000000000000" pitchFamily="50" charset="-128"/>
                </a:rPr>
                <a:t>日時点で加入している者</a:t>
              </a:r>
              <a:r>
                <a:rPr kumimoji="1" lang="en-US" altLang="ja-JP" sz="1000" dirty="0">
                  <a:latin typeface="HG丸ｺﾞｼｯｸM-PRO" panose="020F0600000000000000" pitchFamily="50" charset="-128"/>
                  <a:ea typeface="HG丸ｺﾞｼｯｸM-PRO" panose="020F0600000000000000" pitchFamily="50" charset="-128"/>
                </a:rPr>
                <a:t>)</a:t>
              </a:r>
              <a:endParaRPr kumimoji="1" lang="ja-JP" altLang="en-US" sz="1000" dirty="0">
                <a:latin typeface="HG丸ｺﾞｼｯｸM-PRO" panose="020F0600000000000000" pitchFamily="50" charset="-128"/>
                <a:ea typeface="HG丸ｺﾞｼｯｸM-PRO" panose="020F0600000000000000" pitchFamily="50" charset="-128"/>
              </a:endParaRPr>
            </a:p>
          </p:txBody>
        </p:sp>
      </p:grpSp>
      <p:grpSp>
        <p:nvGrpSpPr>
          <p:cNvPr id="19" name="グループ化 18"/>
          <p:cNvGrpSpPr/>
          <p:nvPr/>
        </p:nvGrpSpPr>
        <p:grpSpPr>
          <a:xfrm>
            <a:off x="360250" y="4561827"/>
            <a:ext cx="6469450" cy="284894"/>
            <a:chOff x="418330" y="5034369"/>
            <a:chExt cx="4997341" cy="284894"/>
          </a:xfrm>
        </p:grpSpPr>
        <p:sp>
          <p:nvSpPr>
            <p:cNvPr id="30" name="テキスト ボックス 29"/>
            <p:cNvSpPr txBox="1"/>
            <p:nvPr/>
          </p:nvSpPr>
          <p:spPr>
            <a:xfrm>
              <a:off x="418330" y="5034369"/>
              <a:ext cx="1154562" cy="284894"/>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3.</a:t>
              </a:r>
              <a:r>
                <a:rPr kumimoji="1" lang="ja-JP" altLang="en-US" sz="1200" b="1" dirty="0">
                  <a:latin typeface="HG丸ｺﾞｼｯｸM-PRO" panose="020F0600000000000000" pitchFamily="50" charset="-128"/>
                  <a:ea typeface="HG丸ｺﾞｼｯｸM-PRO" panose="020F0600000000000000" pitchFamily="50" charset="-128"/>
                </a:rPr>
                <a:t> 受 診 資 格</a:t>
              </a:r>
            </a:p>
          </p:txBody>
        </p:sp>
        <p:sp>
          <p:nvSpPr>
            <p:cNvPr id="38" name="テキスト ボックス 37"/>
            <p:cNvSpPr txBox="1"/>
            <p:nvPr/>
          </p:nvSpPr>
          <p:spPr>
            <a:xfrm>
              <a:off x="1321034" y="5065399"/>
              <a:ext cx="4094637" cy="246221"/>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人間ドック、集団健診、被扶養者共同（又は全国）巡回健診の検査項目と重複しないこと。</a:t>
              </a:r>
            </a:p>
          </p:txBody>
        </p:sp>
      </p:grpSp>
      <p:grpSp>
        <p:nvGrpSpPr>
          <p:cNvPr id="3" name="グループ化 2"/>
          <p:cNvGrpSpPr/>
          <p:nvPr/>
        </p:nvGrpSpPr>
        <p:grpSpPr>
          <a:xfrm>
            <a:off x="353373" y="4873016"/>
            <a:ext cx="5711157" cy="798075"/>
            <a:chOff x="353373" y="4873016"/>
            <a:chExt cx="5711157" cy="798075"/>
          </a:xfrm>
        </p:grpSpPr>
        <p:sp>
          <p:nvSpPr>
            <p:cNvPr id="31" name="テキスト ボックス 30"/>
            <p:cNvSpPr txBox="1"/>
            <p:nvPr/>
          </p:nvSpPr>
          <p:spPr>
            <a:xfrm>
              <a:off x="353373" y="4873016"/>
              <a:ext cx="1496088"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4.</a:t>
              </a:r>
              <a:r>
                <a:rPr kumimoji="1" lang="ja-JP" altLang="en-US" sz="1200" b="1" dirty="0">
                  <a:latin typeface="HG丸ｺﾞｼｯｸM-PRO" panose="020F0600000000000000" pitchFamily="50" charset="-128"/>
                  <a:ea typeface="HG丸ｺﾞｼｯｸM-PRO" panose="020F0600000000000000" pitchFamily="50" charset="-128"/>
                </a:rPr>
                <a:t> </a:t>
              </a:r>
              <a:r>
                <a:rPr kumimoji="1" lang="ja-JP" altLang="en-US" sz="900" b="1" dirty="0">
                  <a:latin typeface="HG丸ｺﾞｼｯｸM-PRO" panose="020F0600000000000000" pitchFamily="50" charset="-128"/>
                  <a:ea typeface="HG丸ｺﾞｼｯｸM-PRO" panose="020F0600000000000000" pitchFamily="50" charset="-128"/>
                </a:rPr>
                <a:t>申込期間・方法 </a:t>
              </a:r>
            </a:p>
          </p:txBody>
        </p:sp>
        <p:sp>
          <p:nvSpPr>
            <p:cNvPr id="39" name="テキスト ボックス 38"/>
            <p:cNvSpPr txBox="1"/>
            <p:nvPr/>
          </p:nvSpPr>
          <p:spPr>
            <a:xfrm>
              <a:off x="1574445" y="4886261"/>
              <a:ext cx="4490085" cy="784830"/>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令和</a:t>
              </a:r>
              <a:r>
                <a:rPr kumimoji="1" lang="en-US" altLang="ja-JP" sz="1200" b="1" dirty="0">
                  <a:latin typeface="HG丸ｺﾞｼｯｸM-PRO" panose="020F0600000000000000" pitchFamily="50" charset="-128"/>
                  <a:ea typeface="HG丸ｺﾞｼｯｸM-PRO" panose="020F0600000000000000" pitchFamily="50" charset="-128"/>
                </a:rPr>
                <a:t>7</a:t>
              </a:r>
              <a:r>
                <a:rPr kumimoji="1" lang="ja-JP" altLang="en-US" sz="1200" b="1" dirty="0">
                  <a:latin typeface="HG丸ｺﾞｼｯｸM-PRO" panose="020F0600000000000000" pitchFamily="50" charset="-128"/>
                  <a:ea typeface="HG丸ｺﾞｼｯｸM-PRO" panose="020F0600000000000000" pitchFamily="50" charset="-128"/>
                </a:rPr>
                <a:t>年</a:t>
              </a:r>
              <a:r>
                <a:rPr kumimoji="1" lang="en-US" altLang="ja-JP" sz="1200" b="1" dirty="0">
                  <a:latin typeface="HG丸ｺﾞｼｯｸM-PRO" panose="020F0600000000000000" pitchFamily="50" charset="-128"/>
                  <a:ea typeface="HG丸ｺﾞｼｯｸM-PRO" panose="020F0600000000000000" pitchFamily="50" charset="-128"/>
                </a:rPr>
                <a:t>10</a:t>
              </a:r>
              <a:r>
                <a:rPr kumimoji="1" lang="ja-JP" altLang="en-US" sz="1200" b="1" dirty="0">
                  <a:latin typeface="HG丸ｺﾞｼｯｸM-PRO" panose="020F0600000000000000" pitchFamily="50" charset="-128"/>
                  <a:ea typeface="HG丸ｺﾞｼｯｸM-PRO" panose="020F0600000000000000" pitchFamily="50" charset="-128"/>
                </a:rPr>
                <a:t>月</a:t>
              </a:r>
              <a:r>
                <a:rPr kumimoji="1" lang="en-US" altLang="ja-JP" sz="1200" b="1" dirty="0">
                  <a:latin typeface="HG丸ｺﾞｼｯｸM-PRO" panose="020F0600000000000000" pitchFamily="50" charset="-128"/>
                  <a:ea typeface="HG丸ｺﾞｼｯｸM-PRO" panose="020F0600000000000000" pitchFamily="50" charset="-128"/>
                </a:rPr>
                <a:t>31</a:t>
              </a:r>
              <a:r>
                <a:rPr kumimoji="1" lang="ja-JP" altLang="en-US" sz="1200" b="1" dirty="0">
                  <a:latin typeface="HG丸ｺﾞｼｯｸM-PRO" panose="020F0600000000000000" pitchFamily="50" charset="-128"/>
                  <a:ea typeface="HG丸ｺﾞｼｯｸM-PRO" panose="020F0600000000000000" pitchFamily="50" charset="-128"/>
                </a:rPr>
                <a:t>日</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金</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　</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QR</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コード・</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URL</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・別紙</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FAX</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からも申込可　　　</a:t>
              </a:r>
              <a:r>
                <a:rPr kumimoji="1" lang="en-US" altLang="ja-JP" sz="1050" b="1" dirty="0">
                  <a:latin typeface="HG丸ｺﾞｼｯｸM-PRO" panose="020F0600000000000000" pitchFamily="50" charset="-128"/>
                  <a:ea typeface="HG丸ｺﾞｼｯｸM-PRO" panose="020F0600000000000000" pitchFamily="50" charset="-128"/>
                </a:rPr>
                <a:t>URL</a:t>
              </a:r>
              <a:r>
                <a:rPr lang="en-US" altLang="ja-JP" sz="1000" u="sng" kern="100" dirty="0">
                  <a:solidFill>
                    <a:srgbClr val="0000FF"/>
                  </a:solidFill>
                  <a:effectLst/>
                  <a:latin typeface="游ゴシック" panose="020B0400000000000000" pitchFamily="50" charset="-128"/>
                  <a:ea typeface="游ゴシック" panose="020B0400000000000000" pitchFamily="50" charset="-128"/>
                  <a:cs typeface="Courier New" panose="02070309020205020404" pitchFamily="49" charset="0"/>
                  <a:hlinkClick r:id="rId2"/>
                </a:rPr>
                <a:t>https://f.msgs.jp/n/form/taq/sFaVSBQBGVyPtXtBaTK7X</a:t>
              </a:r>
              <a:endParaRPr lang="ja-JP" altLang="ja-JP" sz="10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endParaRPr kumimoji="1" lang="en-US" altLang="ja-JP" sz="12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050" dirty="0">
                  <a:latin typeface="HG丸ｺﾞｼｯｸM-PRO" panose="020F0600000000000000" pitchFamily="50" charset="-128"/>
                  <a:ea typeface="HG丸ｺﾞｼｯｸM-PRO" panose="020F0600000000000000" pitchFamily="50" charset="-128"/>
                </a:rPr>
                <a:t>　　　　　　　　　　　  　　</a:t>
              </a:r>
              <a:endParaRPr kumimoji="1" lang="ja-JP" altLang="en-US" sz="1000" dirty="0">
                <a:latin typeface="HG丸ｺﾞｼｯｸM-PRO" panose="020F0600000000000000" pitchFamily="50" charset="-128"/>
                <a:ea typeface="HG丸ｺﾞｼｯｸM-PRO" panose="020F0600000000000000" pitchFamily="50" charset="-128"/>
              </a:endParaRPr>
            </a:p>
          </p:txBody>
        </p:sp>
      </p:grpSp>
      <p:sp>
        <p:nvSpPr>
          <p:cNvPr id="32" name="テキスト ボックス 31"/>
          <p:cNvSpPr txBox="1"/>
          <p:nvPr/>
        </p:nvSpPr>
        <p:spPr>
          <a:xfrm>
            <a:off x="377486" y="5095826"/>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5.</a:t>
            </a:r>
            <a:r>
              <a:rPr kumimoji="1" lang="ja-JP" altLang="en-US" sz="1200" b="1" dirty="0">
                <a:latin typeface="HG丸ｺﾞｼｯｸM-PRO" panose="020F0600000000000000" pitchFamily="50" charset="-128"/>
                <a:ea typeface="HG丸ｺﾞｼｯｸM-PRO" panose="020F0600000000000000" pitchFamily="50" charset="-128"/>
              </a:rPr>
              <a:t> 検体締切日</a:t>
            </a:r>
          </a:p>
        </p:txBody>
      </p:sp>
      <p:sp>
        <p:nvSpPr>
          <p:cNvPr id="40" name="テキスト ボックス 39"/>
          <p:cNvSpPr txBox="1"/>
          <p:nvPr/>
        </p:nvSpPr>
        <p:spPr>
          <a:xfrm>
            <a:off x="1586549" y="5267653"/>
            <a:ext cx="4490085" cy="430887"/>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令和</a:t>
            </a:r>
            <a:r>
              <a:rPr kumimoji="1" lang="en-US" altLang="ja-JP" sz="1200" b="1" dirty="0">
                <a:latin typeface="HG丸ｺﾞｼｯｸM-PRO" panose="020F0600000000000000" pitchFamily="50" charset="-128"/>
                <a:ea typeface="HG丸ｺﾞｼｯｸM-PRO" panose="020F0600000000000000" pitchFamily="50" charset="-128"/>
              </a:rPr>
              <a:t>7</a:t>
            </a:r>
            <a:r>
              <a:rPr kumimoji="1" lang="ja-JP" altLang="en-US" sz="1200" b="1" dirty="0">
                <a:latin typeface="HG丸ｺﾞｼｯｸM-PRO" panose="020F0600000000000000" pitchFamily="50" charset="-128"/>
                <a:ea typeface="HG丸ｺﾞｼｯｸM-PRO" panose="020F0600000000000000" pitchFamily="50" charset="-128"/>
              </a:rPr>
              <a:t>年</a:t>
            </a:r>
            <a:r>
              <a:rPr kumimoji="1" lang="en-US" altLang="ja-JP" sz="1200" b="1" dirty="0">
                <a:latin typeface="HG丸ｺﾞｼｯｸM-PRO" panose="020F0600000000000000" pitchFamily="50" charset="-128"/>
                <a:ea typeface="HG丸ｺﾞｼｯｸM-PRO" panose="020F0600000000000000" pitchFamily="50" charset="-128"/>
              </a:rPr>
              <a:t>11</a:t>
            </a:r>
            <a:r>
              <a:rPr kumimoji="1" lang="ja-JP" altLang="en-US" sz="1200" b="1" dirty="0">
                <a:latin typeface="HG丸ｺﾞｼｯｸM-PRO" panose="020F0600000000000000" pitchFamily="50" charset="-128"/>
                <a:ea typeface="HG丸ｺﾞｼｯｸM-PRO" panose="020F0600000000000000" pitchFamily="50" charset="-128"/>
              </a:rPr>
              <a:t>月３０日（日）　消印有効</a:t>
            </a:r>
            <a:endParaRPr kumimoji="1" lang="en-US" altLang="ja-JP" sz="1200" b="1"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検体返送料</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切手</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不要</a:t>
            </a:r>
          </a:p>
        </p:txBody>
      </p:sp>
      <p:grpSp>
        <p:nvGrpSpPr>
          <p:cNvPr id="45" name="グループ化 44"/>
          <p:cNvGrpSpPr/>
          <p:nvPr/>
        </p:nvGrpSpPr>
        <p:grpSpPr>
          <a:xfrm>
            <a:off x="377486" y="5649515"/>
            <a:ext cx="6230754" cy="538609"/>
            <a:chOff x="377486" y="6836976"/>
            <a:chExt cx="6230754" cy="538609"/>
          </a:xfrm>
        </p:grpSpPr>
        <p:sp>
          <p:nvSpPr>
            <p:cNvPr id="33" name="テキスト ボックス 32"/>
            <p:cNvSpPr txBox="1"/>
            <p:nvPr/>
          </p:nvSpPr>
          <p:spPr>
            <a:xfrm>
              <a:off x="377486" y="6878571"/>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6.</a:t>
              </a:r>
              <a:r>
                <a:rPr kumimoji="1" lang="ja-JP" altLang="en-US" sz="1200" b="1" dirty="0">
                  <a:latin typeface="HG丸ｺﾞｼｯｸM-PRO" panose="020F0600000000000000" pitchFamily="50" charset="-128"/>
                  <a:ea typeface="HG丸ｺﾞｼｯｸM-PRO" panose="020F0600000000000000" pitchFamily="50" charset="-128"/>
                </a:rPr>
                <a:t> 検 査 機 関</a:t>
              </a:r>
            </a:p>
          </p:txBody>
        </p:sp>
        <p:sp>
          <p:nvSpPr>
            <p:cNvPr id="43" name="テキスト ボックス 42"/>
            <p:cNvSpPr txBox="1"/>
            <p:nvPr/>
          </p:nvSpPr>
          <p:spPr>
            <a:xfrm>
              <a:off x="1622250" y="6836976"/>
              <a:ext cx="4985990" cy="538609"/>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メスプ細胞検査研究所</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604-0827</a:t>
              </a:r>
              <a:r>
                <a:rPr kumimoji="1" lang="ja-JP" altLang="en-US" sz="1000" dirty="0">
                  <a:latin typeface="HG丸ｺﾞｼｯｸM-PRO" panose="020F0600000000000000" pitchFamily="50" charset="-128"/>
                  <a:ea typeface="HG丸ｺﾞｼｯｸM-PRO" panose="020F0600000000000000" pitchFamily="50" charset="-128"/>
                </a:rPr>
                <a:t>　京都府京都市中京区高倉通二条下ル瓦町</a:t>
              </a:r>
              <a:r>
                <a:rPr kumimoji="1" lang="en-US" altLang="ja-JP" sz="1000" dirty="0">
                  <a:latin typeface="HG丸ｺﾞｼｯｸM-PRO" panose="020F0600000000000000" pitchFamily="50" charset="-128"/>
                  <a:ea typeface="HG丸ｺﾞｼｯｸM-PRO" panose="020F0600000000000000" pitchFamily="50" charset="-128"/>
                </a:rPr>
                <a:t>550</a:t>
              </a:r>
              <a:r>
                <a:rPr kumimoji="1" lang="ja-JP" altLang="en-US" sz="1000" dirty="0">
                  <a:latin typeface="HG丸ｺﾞｼｯｸM-PRO" panose="020F0600000000000000" pitchFamily="50" charset="-128"/>
                  <a:ea typeface="HG丸ｺﾞｼｯｸM-PRO" panose="020F0600000000000000" pitchFamily="50" charset="-128"/>
                </a:rPr>
                <a:t>メスプビル内</a:t>
              </a:r>
            </a:p>
            <a:p>
              <a:r>
                <a:rPr kumimoji="1" lang="en-US" altLang="ja-JP" sz="900" dirty="0">
                  <a:latin typeface="HG丸ｺﾞｼｯｸM-PRO" panose="020F0600000000000000" pitchFamily="50" charset="-128"/>
                  <a:ea typeface="HG丸ｺﾞｼｯｸM-PRO" panose="020F0600000000000000" pitchFamily="50" charset="-128"/>
                </a:rPr>
                <a:t>Tel</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075</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231-2230</a:t>
              </a:r>
              <a:r>
                <a:rPr kumimoji="1" lang="ja-JP" altLang="en-US" sz="900" dirty="0">
                  <a:latin typeface="HG丸ｺﾞｼｯｸM-PRO" panose="020F0600000000000000" pitchFamily="50" charset="-128"/>
                  <a:ea typeface="HG丸ｺﾞｼｯｸM-PRO" panose="020F0600000000000000" pitchFamily="50" charset="-128"/>
                </a:rPr>
                <a:t>　</a:t>
              </a:r>
              <a:r>
                <a:rPr kumimoji="1" lang="en-US" altLang="ja-JP" sz="900" dirty="0">
                  <a:latin typeface="HG丸ｺﾞｼｯｸM-PRO" panose="020F0600000000000000" pitchFamily="50" charset="-128"/>
                  <a:ea typeface="HG丸ｺﾞｼｯｸM-PRO" panose="020F0600000000000000" pitchFamily="50" charset="-128"/>
                </a:rPr>
                <a:t>Fax</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075</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211-7400</a:t>
              </a:r>
              <a:r>
                <a:rPr kumimoji="1" lang="ja-JP" altLang="en-US" sz="900" dirty="0">
                  <a:latin typeface="HG丸ｺﾞｼｯｸM-PRO" panose="020F0600000000000000" pitchFamily="50" charset="-128"/>
                  <a:ea typeface="HG丸ｺﾞｼｯｸM-PRO" panose="020F0600000000000000" pitchFamily="50" charset="-128"/>
                </a:rPr>
                <a:t> </a:t>
              </a:r>
              <a:r>
                <a:rPr kumimoji="1" lang="en-US" altLang="ja-JP" sz="900" dirty="0">
                  <a:latin typeface="HG丸ｺﾞｼｯｸM-PRO" panose="020F0600000000000000" pitchFamily="50" charset="-128"/>
                  <a:ea typeface="HG丸ｺﾞｼｯｸM-PRO" panose="020F0600000000000000" pitchFamily="50" charset="-128"/>
                </a:rPr>
                <a:t>http://www/msp-kyoto.co.jp</a:t>
              </a:r>
              <a:endParaRPr kumimoji="1" lang="ja-JP" altLang="en-US" sz="900" dirty="0">
                <a:latin typeface="HG丸ｺﾞｼｯｸM-PRO" panose="020F0600000000000000" pitchFamily="50" charset="-128"/>
                <a:ea typeface="HG丸ｺﾞｼｯｸM-PRO" panose="020F0600000000000000" pitchFamily="50" charset="-128"/>
              </a:endParaRPr>
            </a:p>
          </p:txBody>
        </p:sp>
      </p:grpSp>
      <p:grpSp>
        <p:nvGrpSpPr>
          <p:cNvPr id="46" name="グループ化 45"/>
          <p:cNvGrpSpPr/>
          <p:nvPr/>
        </p:nvGrpSpPr>
        <p:grpSpPr>
          <a:xfrm>
            <a:off x="375421" y="6235314"/>
            <a:ext cx="6314746" cy="784830"/>
            <a:chOff x="361584" y="7461322"/>
            <a:chExt cx="6314746" cy="784830"/>
          </a:xfrm>
        </p:grpSpPr>
        <p:sp>
          <p:nvSpPr>
            <p:cNvPr id="34" name="テキスト ボックス 33"/>
            <p:cNvSpPr txBox="1"/>
            <p:nvPr/>
          </p:nvSpPr>
          <p:spPr>
            <a:xfrm>
              <a:off x="361584" y="7461322"/>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7.</a:t>
              </a:r>
              <a:r>
                <a:rPr kumimoji="1" lang="ja-JP" altLang="en-US" sz="1200" b="1" dirty="0">
                  <a:latin typeface="HG丸ｺﾞｼｯｸM-PRO" panose="020F0600000000000000" pitchFamily="50" charset="-128"/>
                  <a:ea typeface="HG丸ｺﾞｼｯｸM-PRO" panose="020F0600000000000000" pitchFamily="50" charset="-128"/>
                </a:rPr>
                <a:t> そ　の　他</a:t>
              </a:r>
            </a:p>
          </p:txBody>
        </p:sp>
        <p:sp>
          <p:nvSpPr>
            <p:cNvPr id="42" name="テキスト ボックス 41"/>
            <p:cNvSpPr txBox="1"/>
            <p:nvPr/>
          </p:nvSpPr>
          <p:spPr>
            <a:xfrm>
              <a:off x="1526487" y="7461322"/>
              <a:ext cx="5149843" cy="784830"/>
            </a:xfrm>
            <a:prstGeom prst="rect">
              <a:avLst/>
            </a:prstGeom>
            <a:noFill/>
          </p:spPr>
          <p:txBody>
            <a:bodyPr wrap="square" rtlCol="0">
              <a:spAutoFit/>
            </a:bodyPr>
            <a:lstStyle/>
            <a:p>
              <a:r>
                <a:rPr kumimoji="1" lang="ja-JP" altLang="en-US" sz="900" dirty="0">
                  <a:latin typeface="HG丸ｺﾞｼｯｸM-PRO" panose="020F0600000000000000" pitchFamily="50" charset="-128"/>
                  <a:ea typeface="HG丸ｺﾞｼｯｸM-PRO" panose="020F0600000000000000" pitchFamily="50" charset="-128"/>
                </a:rPr>
                <a:t>①検査器具は申込受付後、約</a:t>
              </a: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週間で申込書記載住所に郵送され、検査結果の通知は検体提出後</a:t>
              </a:r>
              <a:endParaRPr kumimoji="1" lang="en-US" altLang="ja-JP" sz="900" dirty="0">
                <a:latin typeface="HG丸ｺﾞｼｯｸM-PRO" panose="020F0600000000000000" pitchFamily="50" charset="-128"/>
                <a:ea typeface="HG丸ｺﾞｼｯｸM-PRO" panose="020F0600000000000000" pitchFamily="50" charset="-128"/>
              </a:endParaRPr>
            </a:p>
            <a:p>
              <a:r>
                <a:rPr kumimoji="1" lang="ja-JP" altLang="en-US" sz="900" dirty="0">
                  <a:latin typeface="HG丸ｺﾞｼｯｸM-PRO" panose="020F0600000000000000" pitchFamily="50" charset="-128"/>
                  <a:ea typeface="HG丸ｺﾞｼｯｸM-PRO" panose="020F0600000000000000" pitchFamily="50" charset="-128"/>
                </a:rPr>
                <a:t>　約</a:t>
              </a: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週間で届きます。</a:t>
              </a:r>
            </a:p>
            <a:p>
              <a:r>
                <a:rPr kumimoji="1" lang="ja-JP" altLang="en-US" sz="900" dirty="0">
                  <a:latin typeface="HG丸ｺﾞｼｯｸM-PRO" panose="020F0600000000000000" pitchFamily="50" charset="-128"/>
                  <a:ea typeface="HG丸ｺﾞｼｯｸM-PRO" panose="020F0600000000000000" pitchFamily="50" charset="-128"/>
                </a:rPr>
                <a:t>②血液検査でうまく採取できない場合は、器具を再送します。検査機関にご連絡ください。</a:t>
              </a:r>
            </a:p>
            <a:p>
              <a:r>
                <a:rPr kumimoji="1" lang="ja-JP" altLang="en-US" sz="900" dirty="0">
                  <a:latin typeface="HG丸ｺﾞｼｯｸM-PRO" panose="020F0600000000000000" pitchFamily="50" charset="-128"/>
                  <a:ea typeface="HG丸ｺﾞｼｯｸM-PRO" panose="020F0600000000000000" pitchFamily="50" charset="-128"/>
                </a:rPr>
                <a:t>③異常があった場合には専門医による精密検査等が受けられるように適切なご指導をいたします。</a:t>
              </a:r>
            </a:p>
            <a:p>
              <a:r>
                <a:rPr kumimoji="1" lang="ja-JP" altLang="en-US" sz="900" dirty="0">
                  <a:latin typeface="HG丸ｺﾞｼｯｸM-PRO" panose="020F0600000000000000" pitchFamily="50" charset="-128"/>
                  <a:ea typeface="HG丸ｺﾞｼｯｸM-PRO" panose="020F0600000000000000" pitchFamily="50" charset="-128"/>
                </a:rPr>
                <a:t>　ご希望があれば無料で紹介状を作成いたしますので直接上記検査機関までご連絡ください。</a:t>
              </a:r>
            </a:p>
          </p:txBody>
        </p:sp>
      </p:grpSp>
      <p:sp>
        <p:nvSpPr>
          <p:cNvPr id="52" name="角丸四角形 51"/>
          <p:cNvSpPr/>
          <p:nvPr/>
        </p:nvSpPr>
        <p:spPr>
          <a:xfrm>
            <a:off x="558055" y="7986127"/>
            <a:ext cx="5911871" cy="1816241"/>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1154783" y="7825377"/>
            <a:ext cx="1978367" cy="261610"/>
            <a:chOff x="1695985" y="7698719"/>
            <a:chExt cx="1978367" cy="261610"/>
          </a:xfrm>
        </p:grpSpPr>
        <p:sp>
          <p:nvSpPr>
            <p:cNvPr id="56" name="角丸四角形 55"/>
            <p:cNvSpPr/>
            <p:nvPr/>
          </p:nvSpPr>
          <p:spPr>
            <a:xfrm>
              <a:off x="1695985" y="7698719"/>
              <a:ext cx="1978367" cy="261610"/>
            </a:xfrm>
            <a:prstGeom prst="roundRect">
              <a:avLst/>
            </a:prstGeom>
            <a:solidFill>
              <a:schemeClr val="bg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テキスト ボックス 54"/>
            <p:cNvSpPr txBox="1"/>
            <p:nvPr/>
          </p:nvSpPr>
          <p:spPr>
            <a:xfrm>
              <a:off x="1695985" y="7698719"/>
              <a:ext cx="1978367" cy="261610"/>
            </a:xfrm>
            <a:prstGeom prst="rect">
              <a:avLst/>
            </a:prstGeom>
            <a:noFill/>
          </p:spPr>
          <p:txBody>
            <a:bodyPr wrap="square" rtlCol="0">
              <a:spAutoFit/>
            </a:bodyPr>
            <a:lstStyle/>
            <a:p>
              <a:r>
                <a:rPr kumimoji="1" lang="ja-JP" altLang="en-US" sz="1100" b="1" dirty="0">
                  <a:latin typeface="+mn-ea"/>
                </a:rPr>
                <a:t>その他の検診</a:t>
              </a:r>
              <a:r>
                <a:rPr kumimoji="1" lang="en-US" altLang="ja-JP" sz="1100" b="1" dirty="0">
                  <a:latin typeface="+mn-ea"/>
                </a:rPr>
                <a:t>(</a:t>
              </a:r>
              <a:r>
                <a:rPr kumimoji="1" lang="ja-JP" altLang="en-US" sz="1100" b="1" dirty="0">
                  <a:latin typeface="+mn-ea"/>
                </a:rPr>
                <a:t>斡旋</a:t>
              </a:r>
              <a:r>
                <a:rPr kumimoji="1" lang="en-US" altLang="ja-JP" sz="1100" b="1" dirty="0">
                  <a:latin typeface="+mn-ea"/>
                </a:rPr>
                <a:t>)</a:t>
              </a:r>
              <a:r>
                <a:rPr kumimoji="1" lang="ja-JP" altLang="en-US" sz="1100" b="1" dirty="0">
                  <a:latin typeface="+mn-ea"/>
                </a:rPr>
                <a:t>のご案内</a:t>
              </a:r>
            </a:p>
          </p:txBody>
        </p:sp>
      </p:grpSp>
      <p:sp>
        <p:nvSpPr>
          <p:cNvPr id="58" name="テキスト ボックス 57"/>
          <p:cNvSpPr txBox="1"/>
          <p:nvPr/>
        </p:nvSpPr>
        <p:spPr>
          <a:xfrm>
            <a:off x="654646" y="8122987"/>
            <a:ext cx="1311800" cy="253916"/>
          </a:xfrm>
          <a:prstGeom prst="rect">
            <a:avLst/>
          </a:prstGeom>
          <a:noFill/>
        </p:spPr>
        <p:txBody>
          <a:bodyPr wrap="square" rtlCol="0">
            <a:spAutoFit/>
          </a:bodyPr>
          <a:lstStyle/>
          <a:p>
            <a:r>
              <a:rPr kumimoji="1" lang="ja-JP" altLang="en-US" sz="1050" b="1" dirty="0">
                <a:latin typeface="HG丸ｺﾞｼｯｸM-PRO" panose="020F0600000000000000" pitchFamily="50" charset="-128"/>
                <a:ea typeface="HG丸ｺﾞｼｯｸM-PRO" panose="020F0600000000000000" pitchFamily="50" charset="-128"/>
              </a:rPr>
              <a:t>①　検  診  費  用</a:t>
            </a:r>
          </a:p>
        </p:txBody>
      </p:sp>
      <p:sp>
        <p:nvSpPr>
          <p:cNvPr id="64" name="角丸四角形 63"/>
          <p:cNvSpPr/>
          <p:nvPr/>
        </p:nvSpPr>
        <p:spPr>
          <a:xfrm>
            <a:off x="8189167" y="5368014"/>
            <a:ext cx="2893673" cy="311059"/>
          </a:xfrm>
          <a:prstGeom prst="roundRect">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p:cNvSpPr txBox="1"/>
          <p:nvPr/>
        </p:nvSpPr>
        <p:spPr>
          <a:xfrm>
            <a:off x="1881850" y="8150972"/>
            <a:ext cx="2781417" cy="237527"/>
          </a:xfrm>
          <a:prstGeom prst="rect">
            <a:avLst/>
          </a:prstGeom>
          <a:noFill/>
        </p:spPr>
        <p:txBody>
          <a:bodyPr wrap="square" rtlCol="0">
            <a:spAutoFit/>
          </a:bodyPr>
          <a:lstStyle/>
          <a:p>
            <a:r>
              <a:rPr kumimoji="1" lang="ja-JP" altLang="en-US" sz="900" dirty="0">
                <a:latin typeface="HG丸ｺﾞｼｯｸM-PRO" panose="020F0600000000000000" pitchFamily="50" charset="-128"/>
                <a:ea typeface="HG丸ｺﾞｼｯｸM-PRO" panose="020F0600000000000000" pitchFamily="50" charset="-128"/>
              </a:rPr>
              <a:t>下記の検査料と振込手数料（</a:t>
            </a:r>
            <a:r>
              <a:rPr kumimoji="1" lang="en-US" altLang="ja-JP" sz="900" dirty="0">
                <a:latin typeface="HG丸ｺﾞｼｯｸM-PRO" panose="020F0600000000000000" pitchFamily="50" charset="-128"/>
                <a:ea typeface="HG丸ｺﾞｼｯｸM-PRO" panose="020F0600000000000000" pitchFamily="50" charset="-128"/>
              </a:rPr>
              <a:t>120</a:t>
            </a:r>
            <a:r>
              <a:rPr kumimoji="1" lang="ja-JP" altLang="en-US" sz="900" dirty="0">
                <a:latin typeface="HG丸ｺﾞｼｯｸM-PRO" panose="020F0600000000000000" pitchFamily="50" charset="-128"/>
                <a:ea typeface="HG丸ｺﾞｼｯｸM-PRO" panose="020F0600000000000000" pitchFamily="50" charset="-128"/>
              </a:rPr>
              <a:t>円）が必要です。</a:t>
            </a:r>
          </a:p>
        </p:txBody>
      </p:sp>
      <p:grpSp>
        <p:nvGrpSpPr>
          <p:cNvPr id="15" name="グループ化 14"/>
          <p:cNvGrpSpPr/>
          <p:nvPr/>
        </p:nvGrpSpPr>
        <p:grpSpPr>
          <a:xfrm>
            <a:off x="535150" y="9252016"/>
            <a:ext cx="5412436" cy="525968"/>
            <a:chOff x="654646" y="8527894"/>
            <a:chExt cx="5412436" cy="461665"/>
          </a:xfrm>
        </p:grpSpPr>
        <p:sp>
          <p:nvSpPr>
            <p:cNvPr id="60" name="テキスト ボックス 59"/>
            <p:cNvSpPr txBox="1"/>
            <p:nvPr/>
          </p:nvSpPr>
          <p:spPr>
            <a:xfrm>
              <a:off x="654646" y="8550977"/>
              <a:ext cx="1311800" cy="415498"/>
            </a:xfrm>
            <a:prstGeom prst="rect">
              <a:avLst/>
            </a:prstGeom>
            <a:noFill/>
          </p:spPr>
          <p:txBody>
            <a:bodyPr wrap="square" rtlCol="0">
              <a:spAutoFit/>
            </a:bodyPr>
            <a:lstStyle/>
            <a:p>
              <a:r>
                <a:rPr kumimoji="1" lang="ja-JP" altLang="en-US" sz="1050" b="1" dirty="0">
                  <a:latin typeface="HG丸ｺﾞｼｯｸM-PRO" panose="020F0600000000000000" pitchFamily="50" charset="-128"/>
                  <a:ea typeface="HG丸ｺﾞｼｯｸM-PRO" panose="020F0600000000000000" pitchFamily="50" charset="-128"/>
                </a:rPr>
                <a:t>②　支払い方法と</a:t>
              </a:r>
              <a:endParaRPr kumimoji="1" lang="en-US" altLang="ja-JP" sz="1050" b="1" dirty="0">
                <a:latin typeface="HG丸ｺﾞｼｯｸM-PRO" panose="020F0600000000000000" pitchFamily="50" charset="-128"/>
                <a:ea typeface="HG丸ｺﾞｼｯｸM-PRO" panose="020F0600000000000000" pitchFamily="50" charset="-128"/>
              </a:endParaRPr>
            </a:p>
            <a:p>
              <a:r>
                <a:rPr kumimoji="1" lang="ja-JP" altLang="en-US" sz="1050" b="1" dirty="0">
                  <a:latin typeface="HG丸ｺﾞｼｯｸM-PRO" panose="020F0600000000000000" pitchFamily="50" charset="-128"/>
                  <a:ea typeface="HG丸ｺﾞｼｯｸM-PRO" panose="020F0600000000000000" pitchFamily="50" charset="-128"/>
                </a:rPr>
                <a:t>　　器具の送付</a:t>
              </a:r>
            </a:p>
          </p:txBody>
        </p:sp>
        <p:sp>
          <p:nvSpPr>
            <p:cNvPr id="62" name="テキスト ボックス 61"/>
            <p:cNvSpPr txBox="1"/>
            <p:nvPr/>
          </p:nvSpPr>
          <p:spPr>
            <a:xfrm>
              <a:off x="1855992" y="8527894"/>
              <a:ext cx="4211090" cy="461665"/>
            </a:xfrm>
            <a:prstGeom prst="rect">
              <a:avLst/>
            </a:prstGeom>
            <a:noFill/>
          </p:spPr>
          <p:txBody>
            <a:bodyPr wrap="square" rtlCol="0">
              <a:spAutoFit/>
            </a:bodyPr>
            <a:lstStyle/>
            <a:p>
              <a:r>
                <a:rPr kumimoji="1" lang="ja-JP" altLang="en-US" sz="800" dirty="0">
                  <a:latin typeface="HG丸ｺﾞｼｯｸM-PRO" panose="020F0600000000000000" pitchFamily="50" charset="-128"/>
                  <a:ea typeface="HG丸ｺﾞｼｯｸM-PRO" panose="020F0600000000000000" pitchFamily="50" charset="-128"/>
                </a:rPr>
                <a:t>器具と一緒に振込用紙を同封します。（コンビニまたは郵便局でのお支払い）</a:t>
              </a:r>
            </a:p>
            <a:p>
              <a:r>
                <a:rPr kumimoji="1" lang="ja-JP" altLang="en-US" sz="800" dirty="0">
                  <a:latin typeface="HG丸ｺﾞｼｯｸM-PRO" panose="020F0600000000000000" pitchFamily="50" charset="-128"/>
                  <a:ea typeface="HG丸ｺﾞｼｯｸM-PRO" panose="020F0600000000000000" pitchFamily="50" charset="-128"/>
                </a:rPr>
                <a:t>検体採取後の返送料・消費税は上記に含んでおります。</a:t>
              </a:r>
            </a:p>
            <a:p>
              <a:r>
                <a:rPr kumimoji="1" lang="ja-JP" altLang="en-US" sz="800" dirty="0">
                  <a:latin typeface="HG丸ｺﾞｼｯｸM-PRO" panose="020F0600000000000000" pitchFamily="50" charset="-128"/>
                  <a:ea typeface="HG丸ｺﾞｼｯｸM-PRO" panose="020F0600000000000000" pitchFamily="50" charset="-128"/>
                </a:rPr>
                <a:t>詳細はメスプ細胞検査研究所（</a:t>
              </a:r>
              <a:r>
                <a:rPr kumimoji="1" lang="en-US" altLang="ja-JP" sz="800" dirty="0">
                  <a:latin typeface="HG丸ｺﾞｼｯｸM-PRO" panose="020F0600000000000000" pitchFamily="50" charset="-128"/>
                  <a:ea typeface="HG丸ｺﾞｼｯｸM-PRO" panose="020F0600000000000000" pitchFamily="50" charset="-128"/>
                </a:rPr>
                <a:t>Tel</a:t>
              </a:r>
              <a:r>
                <a:rPr kumimoji="1" lang="ja-JP" altLang="en-US" sz="800" dirty="0">
                  <a:latin typeface="HG丸ｺﾞｼｯｸM-PRO" panose="020F0600000000000000" pitchFamily="50" charset="-128"/>
                  <a:ea typeface="HG丸ｺﾞｼｯｸM-PRO" panose="020F0600000000000000" pitchFamily="50" charset="-128"/>
                </a:rPr>
                <a:t>：</a:t>
              </a:r>
              <a:r>
                <a:rPr kumimoji="1" lang="en-US" altLang="ja-JP" sz="800" dirty="0">
                  <a:latin typeface="HG丸ｺﾞｼｯｸM-PRO" panose="020F0600000000000000" pitchFamily="50" charset="-128"/>
                  <a:ea typeface="HG丸ｺﾞｼｯｸM-PRO" panose="020F0600000000000000" pitchFamily="50" charset="-128"/>
                </a:rPr>
                <a:t>075-231-2230</a:t>
              </a:r>
              <a:r>
                <a:rPr kumimoji="1" lang="ja-JP" altLang="en-US" sz="800" dirty="0">
                  <a:latin typeface="HG丸ｺﾞｼｯｸM-PRO" panose="020F0600000000000000" pitchFamily="50" charset="-128"/>
                  <a:ea typeface="HG丸ｺﾞｼｯｸM-PRO" panose="020F0600000000000000" pitchFamily="50" charset="-128"/>
                </a:rPr>
                <a:t>）までお問い合わせください。</a:t>
              </a:r>
            </a:p>
          </p:txBody>
        </p:sp>
      </p:grpSp>
      <p:graphicFrame>
        <p:nvGraphicFramePr>
          <p:cNvPr id="16" name="表 15"/>
          <p:cNvGraphicFramePr>
            <a:graphicFrameLocks noGrp="1"/>
          </p:cNvGraphicFramePr>
          <p:nvPr>
            <p:extLst>
              <p:ext uri="{D42A27DB-BD31-4B8C-83A1-F6EECF244321}">
                <p14:modId xmlns:p14="http://schemas.microsoft.com/office/powerpoint/2010/main" val="2546332836"/>
              </p:ext>
            </p:extLst>
          </p:nvPr>
        </p:nvGraphicFramePr>
        <p:xfrm>
          <a:off x="724774" y="8413085"/>
          <a:ext cx="5575171" cy="863137"/>
        </p:xfrm>
        <a:graphic>
          <a:graphicData uri="http://schemas.openxmlformats.org/drawingml/2006/table">
            <a:tbl>
              <a:tblPr firstRow="1" bandRow="1">
                <a:tableStyleId>{5C22544A-7EE6-4342-B048-85BDC9FD1C3A}</a:tableStyleId>
              </a:tblPr>
              <a:tblGrid>
                <a:gridCol w="1393793">
                  <a:extLst>
                    <a:ext uri="{9D8B030D-6E8A-4147-A177-3AD203B41FA5}">
                      <a16:colId xmlns:a16="http://schemas.microsoft.com/office/drawing/2014/main" val="2057815505"/>
                    </a:ext>
                  </a:extLst>
                </a:gridCol>
                <a:gridCol w="1465881">
                  <a:extLst>
                    <a:ext uri="{9D8B030D-6E8A-4147-A177-3AD203B41FA5}">
                      <a16:colId xmlns:a16="http://schemas.microsoft.com/office/drawing/2014/main" val="4229324023"/>
                    </a:ext>
                  </a:extLst>
                </a:gridCol>
                <a:gridCol w="908492">
                  <a:extLst>
                    <a:ext uri="{9D8B030D-6E8A-4147-A177-3AD203B41FA5}">
                      <a16:colId xmlns:a16="http://schemas.microsoft.com/office/drawing/2014/main" val="3411445758"/>
                    </a:ext>
                  </a:extLst>
                </a:gridCol>
                <a:gridCol w="1807005">
                  <a:extLst>
                    <a:ext uri="{9D8B030D-6E8A-4147-A177-3AD203B41FA5}">
                      <a16:colId xmlns:a16="http://schemas.microsoft.com/office/drawing/2014/main" val="4001505711"/>
                    </a:ext>
                  </a:extLst>
                </a:gridCol>
              </a:tblGrid>
              <a:tr h="283340">
                <a:tc>
                  <a:txBody>
                    <a:bodyPr/>
                    <a:lstStyle/>
                    <a:p>
                      <a:pPr algn="ctr"/>
                      <a:r>
                        <a:rPr kumimoji="1" lang="ja-JP" altLang="en-US" sz="1050" b="1" dirty="0">
                          <a:solidFill>
                            <a:schemeClr val="tx1"/>
                          </a:solidFill>
                        </a:rPr>
                        <a:t>検査項目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検査方法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検査料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備考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4500404"/>
                  </a:ext>
                </a:extLst>
              </a:tr>
              <a:tr h="283340">
                <a:tc>
                  <a:txBody>
                    <a:bodyPr/>
                    <a:lstStyle/>
                    <a:p>
                      <a:r>
                        <a:rPr kumimoji="1" lang="ja-JP" altLang="en-US" sz="1000" b="1" dirty="0">
                          <a:solidFill>
                            <a:schemeClr val="tx1"/>
                          </a:solidFill>
                        </a:rPr>
                        <a:t>歯周病リスク検査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1" dirty="0">
                          <a:solidFill>
                            <a:schemeClr val="tx1"/>
                          </a:solidFill>
                        </a:rPr>
                        <a:t>唾液検査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1" dirty="0">
                          <a:solidFill>
                            <a:schemeClr val="tx1"/>
                          </a:solidFill>
                        </a:rPr>
                        <a:t>2,530</a:t>
                      </a:r>
                      <a:r>
                        <a:rPr kumimoji="1" lang="ja-JP" altLang="en-US" sz="1200" b="1" dirty="0">
                          <a:solidFill>
                            <a:schemeClr val="tx1"/>
                          </a:solidFill>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800" b="1" dirty="0">
                          <a:solidFill>
                            <a:schemeClr val="tx1"/>
                          </a:solidFill>
                        </a:rPr>
                        <a:t>歯周病の進行具合を判定します。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9024134"/>
                  </a:ext>
                </a:extLst>
              </a:tr>
              <a:tr h="296457">
                <a:tc>
                  <a:txBody>
                    <a:bodyPr/>
                    <a:lstStyle/>
                    <a:p>
                      <a:r>
                        <a:rPr kumimoji="1" lang="en-US" altLang="ja-JP" sz="1000" b="1" dirty="0">
                          <a:solidFill>
                            <a:schemeClr val="tx1"/>
                          </a:solidFill>
                          <a:latin typeface="+mn-ea"/>
                          <a:ea typeface="+mn-ea"/>
                        </a:rPr>
                        <a:t>HPV</a:t>
                      </a:r>
                      <a:r>
                        <a:rPr kumimoji="1" lang="ja-JP" altLang="en-US" sz="1000" b="1" dirty="0">
                          <a:solidFill>
                            <a:schemeClr val="tx1"/>
                          </a:solidFill>
                          <a:latin typeface="+mn-ea"/>
                          <a:ea typeface="+mn-ea"/>
                        </a:rPr>
                        <a:t>検診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900" b="1" dirty="0">
                          <a:solidFill>
                            <a:schemeClr val="tx1"/>
                          </a:solidFill>
                        </a:rPr>
                        <a:t>子宮頸がんウィルス検査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1" dirty="0">
                          <a:solidFill>
                            <a:schemeClr val="tx1"/>
                          </a:solidFill>
                        </a:rPr>
                        <a:t>6,380</a:t>
                      </a:r>
                      <a:r>
                        <a:rPr kumimoji="1" lang="ja-JP" altLang="en-US" sz="1200" b="1" dirty="0">
                          <a:solidFill>
                            <a:schemeClr val="tx1"/>
                          </a:solidFill>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800" b="1" dirty="0">
                          <a:solidFill>
                            <a:schemeClr val="tx1"/>
                          </a:solidFill>
                        </a:rPr>
                        <a:t>※</a:t>
                      </a:r>
                      <a:r>
                        <a:rPr kumimoji="1" lang="ja-JP" altLang="en-US" sz="800" b="1" dirty="0">
                          <a:solidFill>
                            <a:schemeClr val="tx1"/>
                          </a:solidFill>
                        </a:rPr>
                        <a:t>妊娠中の方は申込みできません。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964420"/>
                  </a:ext>
                </a:extLst>
              </a:tr>
            </a:tbl>
          </a:graphicData>
        </a:graphic>
      </p:graphicFrame>
      <p:grpSp>
        <p:nvGrpSpPr>
          <p:cNvPr id="17" name="グループ化 16"/>
          <p:cNvGrpSpPr/>
          <p:nvPr/>
        </p:nvGrpSpPr>
        <p:grpSpPr>
          <a:xfrm>
            <a:off x="526299" y="7567155"/>
            <a:ext cx="660241" cy="430206"/>
            <a:chOff x="194632" y="7368457"/>
            <a:chExt cx="660241" cy="430206"/>
          </a:xfrm>
        </p:grpSpPr>
        <p:sp>
          <p:nvSpPr>
            <p:cNvPr id="49" name="円形吹き出し 48"/>
            <p:cNvSpPr/>
            <p:nvPr/>
          </p:nvSpPr>
          <p:spPr>
            <a:xfrm>
              <a:off x="226095" y="7368457"/>
              <a:ext cx="597314" cy="430206"/>
            </a:xfrm>
            <a:prstGeom prst="wedgeEllipseCallout">
              <a:avLst>
                <a:gd name="adj1" fmla="val 46011"/>
                <a:gd name="adj2" fmla="val 63869"/>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50" name="テキスト ボックス 49"/>
            <p:cNvSpPr txBox="1"/>
            <p:nvPr/>
          </p:nvSpPr>
          <p:spPr>
            <a:xfrm>
              <a:off x="194632" y="7414046"/>
              <a:ext cx="660241" cy="338554"/>
            </a:xfrm>
            <a:prstGeom prst="rect">
              <a:avLst/>
            </a:prstGeom>
            <a:noFill/>
          </p:spPr>
          <p:txBody>
            <a:bodyPr wrap="square" rtlCol="0">
              <a:spAutoFit/>
            </a:bodyPr>
            <a:lstStyle/>
            <a:p>
              <a:pPr algn="ctr"/>
              <a:r>
                <a:rPr kumimoji="1" lang="ja-JP" altLang="en-US" sz="1600" b="1" dirty="0">
                  <a:solidFill>
                    <a:srgbClr val="FF0000"/>
                  </a:solidFill>
                  <a:latin typeface="HGPｺﾞｼｯｸE" panose="020B0900000000000000" pitchFamily="50" charset="-128"/>
                  <a:ea typeface="HGPｺﾞｼｯｸE" panose="020B0900000000000000" pitchFamily="50" charset="-128"/>
                </a:rPr>
                <a:t>有料</a:t>
              </a:r>
            </a:p>
          </p:txBody>
        </p:sp>
      </p:grpSp>
      <p:grpSp>
        <p:nvGrpSpPr>
          <p:cNvPr id="66" name="グループ化 65"/>
          <p:cNvGrpSpPr/>
          <p:nvPr/>
        </p:nvGrpSpPr>
        <p:grpSpPr>
          <a:xfrm rot="792971">
            <a:off x="4537438" y="7615767"/>
            <a:ext cx="1095745" cy="487164"/>
            <a:chOff x="-1972892" y="5951736"/>
            <a:chExt cx="1095745" cy="487164"/>
          </a:xfrm>
        </p:grpSpPr>
        <p:sp>
          <p:nvSpPr>
            <p:cNvPr id="54" name="星 16 53"/>
            <p:cNvSpPr/>
            <p:nvPr/>
          </p:nvSpPr>
          <p:spPr>
            <a:xfrm>
              <a:off x="-1972892" y="5951736"/>
              <a:ext cx="1039442" cy="487164"/>
            </a:xfrm>
            <a:prstGeom prst="star16">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p:cNvSpPr txBox="1"/>
            <p:nvPr/>
          </p:nvSpPr>
          <p:spPr>
            <a:xfrm>
              <a:off x="-1905338" y="6056818"/>
              <a:ext cx="1028191" cy="276999"/>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人気です！</a:t>
              </a:r>
            </a:p>
          </p:txBody>
        </p:sp>
      </p:grpSp>
      <p:grpSp>
        <p:nvGrpSpPr>
          <p:cNvPr id="22" name="グループ化 21">
            <a:extLst>
              <a:ext uri="{FF2B5EF4-FFF2-40B4-BE49-F238E27FC236}">
                <a16:creationId xmlns:a16="http://schemas.microsoft.com/office/drawing/2014/main" id="{97306294-15E2-8737-5C40-BF122DFD821C}"/>
              </a:ext>
            </a:extLst>
          </p:cNvPr>
          <p:cNvGrpSpPr/>
          <p:nvPr/>
        </p:nvGrpSpPr>
        <p:grpSpPr>
          <a:xfrm flipH="1">
            <a:off x="1341116" y="1862457"/>
            <a:ext cx="1573534" cy="377906"/>
            <a:chOff x="179728" y="7338143"/>
            <a:chExt cx="686511" cy="460520"/>
          </a:xfrm>
        </p:grpSpPr>
        <p:sp>
          <p:nvSpPr>
            <p:cNvPr id="48" name="円形吹き出し 48">
              <a:extLst>
                <a:ext uri="{FF2B5EF4-FFF2-40B4-BE49-F238E27FC236}">
                  <a16:creationId xmlns:a16="http://schemas.microsoft.com/office/drawing/2014/main" id="{B2BE55C2-9B0A-8759-A9FB-EDA24C352AD4}"/>
                </a:ext>
              </a:extLst>
            </p:cNvPr>
            <p:cNvSpPr/>
            <p:nvPr/>
          </p:nvSpPr>
          <p:spPr>
            <a:xfrm>
              <a:off x="226095" y="7368457"/>
              <a:ext cx="597314" cy="430206"/>
            </a:xfrm>
            <a:prstGeom prst="wedgeEllipseCallout">
              <a:avLst>
                <a:gd name="adj1" fmla="val 46011"/>
                <a:gd name="adj2" fmla="val 63869"/>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51" name="テキスト ボックス 50">
              <a:extLst>
                <a:ext uri="{FF2B5EF4-FFF2-40B4-BE49-F238E27FC236}">
                  <a16:creationId xmlns:a16="http://schemas.microsoft.com/office/drawing/2014/main" id="{CFE0BB07-C80B-833A-2659-1111EDD2D9D1}"/>
                </a:ext>
              </a:extLst>
            </p:cNvPr>
            <p:cNvSpPr txBox="1"/>
            <p:nvPr/>
          </p:nvSpPr>
          <p:spPr>
            <a:xfrm>
              <a:off x="179728" y="7338143"/>
              <a:ext cx="686511" cy="412565"/>
            </a:xfrm>
            <a:prstGeom prst="rect">
              <a:avLst/>
            </a:prstGeom>
            <a:noFill/>
          </p:spPr>
          <p:txBody>
            <a:bodyPr wrap="square" rtlCol="0">
              <a:spAutoFit/>
            </a:bodyPr>
            <a:lstStyle/>
            <a:p>
              <a:pPr algn="ctr"/>
              <a:r>
                <a:rPr kumimoji="1" lang="ja-JP" altLang="en-US" sz="1600" b="1" dirty="0">
                  <a:solidFill>
                    <a:srgbClr val="FF0000"/>
                  </a:solidFill>
                  <a:latin typeface="HGPｺﾞｼｯｸE" panose="020B0900000000000000" pitchFamily="50" charset="-128"/>
                  <a:ea typeface="HGPｺﾞｼｯｸE" panose="020B0900000000000000" pitchFamily="50" charset="-128"/>
                </a:rPr>
                <a:t>全項目・無料</a:t>
              </a:r>
            </a:p>
          </p:txBody>
        </p:sp>
      </p:grpSp>
      <p:pic>
        <p:nvPicPr>
          <p:cNvPr id="41" name="図 11">
            <a:extLst>
              <a:ext uri="{FF2B5EF4-FFF2-40B4-BE49-F238E27FC236}">
                <a16:creationId xmlns:a16="http://schemas.microsoft.com/office/drawing/2014/main" id="{911CCC6E-D52E-5B84-3C88-63959797E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2755" y="4802813"/>
            <a:ext cx="603838" cy="62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図 52">
            <a:extLst>
              <a:ext uri="{FF2B5EF4-FFF2-40B4-BE49-F238E27FC236}">
                <a16:creationId xmlns:a16="http://schemas.microsoft.com/office/drawing/2014/main" id="{83D4FFEE-B6E4-9C55-F66C-A5C2E2F9FC46}"/>
              </a:ext>
            </a:extLst>
          </p:cNvPr>
          <p:cNvPicPr>
            <a:picLocks noChangeAspect="1"/>
          </p:cNvPicPr>
          <p:nvPr/>
        </p:nvPicPr>
        <p:blipFill>
          <a:blip r:embed="rId4"/>
          <a:stretch>
            <a:fillRect/>
          </a:stretch>
        </p:blipFill>
        <p:spPr>
          <a:xfrm>
            <a:off x="5659941" y="5204131"/>
            <a:ext cx="514754" cy="493306"/>
          </a:xfrm>
          <a:prstGeom prst="rect">
            <a:avLst/>
          </a:prstGeom>
        </p:spPr>
      </p:pic>
    </p:spTree>
    <p:extLst>
      <p:ext uri="{BB962C8B-B14F-4D97-AF65-F5344CB8AC3E}">
        <p14:creationId xmlns:p14="http://schemas.microsoft.com/office/powerpoint/2010/main" val="9586626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574</TotalTime>
  <Words>729</Words>
  <Application>Microsoft Office PowerPoint</Application>
  <PresentationFormat>A4 210 x 297 mm</PresentationFormat>
  <Paragraphs>76</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HGPｺﾞｼｯｸE</vt:lpstr>
      <vt:lpstr>HG丸ｺﾞｼｯｸM-PRO</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MESP</dc:creator>
  <cp:lastModifiedBy>大仲 真由美 (健保)</cp:lastModifiedBy>
  <cp:revision>52</cp:revision>
  <cp:lastPrinted>2023-08-30T07:18:24Z</cp:lastPrinted>
  <dcterms:created xsi:type="dcterms:W3CDTF">2023-06-29T06:34:24Z</dcterms:created>
  <dcterms:modified xsi:type="dcterms:W3CDTF">2025-10-01T02:01:13Z</dcterms:modified>
</cp:coreProperties>
</file>